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58" r:id="rId5"/>
    <p:sldId id="262" r:id="rId6"/>
    <p:sldId id="264" r:id="rId7"/>
    <p:sldId id="259" r:id="rId8"/>
    <p:sldId id="265" r:id="rId9"/>
    <p:sldId id="260" r:id="rId10"/>
    <p:sldId id="266" r:id="rId11"/>
    <p:sldId id="263"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12/17/2018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12/17/2018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smtClean="0"/>
              <a:t>Klik om de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smtClean="0"/>
              <a:t>Klik om de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12/17/2018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12/17/2018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12/17/2018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err="1" smtClean="0"/>
              <a:t>Concepting</a:t>
            </a:r>
            <a:r>
              <a:rPr lang="nl-NL" dirty="0" smtClean="0"/>
              <a:t> &amp; Branding</a:t>
            </a:r>
            <a:endParaRPr lang="nl-NL" dirty="0"/>
          </a:p>
        </p:txBody>
      </p:sp>
      <p:sp>
        <p:nvSpPr>
          <p:cNvPr id="3" name="Ondertitel 2"/>
          <p:cNvSpPr>
            <a:spLocks noGrp="1"/>
          </p:cNvSpPr>
          <p:nvPr>
            <p:ph type="subTitle" idx="1"/>
          </p:nvPr>
        </p:nvSpPr>
        <p:spPr/>
        <p:txBody>
          <a:bodyPr/>
          <a:lstStyle/>
          <a:p>
            <a:r>
              <a:rPr lang="nl-NL" dirty="0" smtClean="0"/>
              <a:t>In de vrije tijd</a:t>
            </a:r>
            <a:endParaRPr lang="nl-NL" dirty="0"/>
          </a:p>
        </p:txBody>
      </p:sp>
    </p:spTree>
    <p:extLst>
      <p:ext uri="{BB962C8B-B14F-4D97-AF65-F5344CB8AC3E}">
        <p14:creationId xmlns:p14="http://schemas.microsoft.com/office/powerpoint/2010/main" val="2549914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Het concept:</a:t>
            </a:r>
            <a:endParaRPr lang="nl-NL" dirty="0"/>
          </a:p>
        </p:txBody>
      </p:sp>
      <p:sp>
        <p:nvSpPr>
          <p:cNvPr id="7" name="Rechthoek 6"/>
          <p:cNvSpPr/>
          <p:nvPr/>
        </p:nvSpPr>
        <p:spPr>
          <a:xfrm>
            <a:off x="4336868" y="1913709"/>
            <a:ext cx="4336869" cy="173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p:cNvSpPr>
            <a:spLocks noGrp="1"/>
          </p:cNvSpPr>
          <p:nvPr>
            <p:ph idx="1"/>
          </p:nvPr>
        </p:nvSpPr>
        <p:spPr>
          <a:xfrm>
            <a:off x="4336868" y="2011680"/>
            <a:ext cx="9601200" cy="3581400"/>
          </a:xfrm>
        </p:spPr>
        <p:txBody>
          <a:bodyPr/>
          <a:lstStyle/>
          <a:p>
            <a:pPr marL="342900" indent="-342900">
              <a:buFont typeface="Arial" panose="020B0604020202020204" pitchFamily="34" charset="0"/>
              <a:buChar char="•"/>
            </a:pPr>
            <a:r>
              <a:rPr lang="nl-NL" dirty="0" smtClean="0"/>
              <a:t>Conceptbeschrijving</a:t>
            </a:r>
            <a:endParaRPr lang="nl-NL" dirty="0"/>
          </a:p>
          <a:p>
            <a:pPr marL="342900" indent="-342900">
              <a:buFont typeface="Arial" panose="020B0604020202020204" pitchFamily="34" charset="0"/>
              <a:buChar char="•"/>
            </a:pPr>
            <a:r>
              <a:rPr lang="nl-NL" dirty="0"/>
              <a:t>Oneliner</a:t>
            </a:r>
          </a:p>
          <a:p>
            <a:pPr marL="342900" indent="-342900">
              <a:buFont typeface="Arial" panose="020B0604020202020204" pitchFamily="34" charset="0"/>
              <a:buChar char="•"/>
            </a:pPr>
            <a:r>
              <a:rPr lang="nl-NL" dirty="0" smtClean="0"/>
              <a:t>Storytelling </a:t>
            </a:r>
            <a:r>
              <a:rPr lang="nl-NL" dirty="0"/>
              <a:t>en uitwerking plan</a:t>
            </a:r>
            <a:endParaRPr lang="nl-NL" sz="1800" dirty="0"/>
          </a:p>
          <a:p>
            <a:pPr lvl="5"/>
            <a:endParaRPr lang="nl-NL" dirty="0" smtClean="0"/>
          </a:p>
          <a:p>
            <a:pPr lvl="5"/>
            <a:endParaRPr lang="nl-NL" dirty="0"/>
          </a:p>
          <a:p>
            <a:pPr lvl="5"/>
            <a:endParaRPr lang="nl-NL" dirty="0" smtClean="0"/>
          </a:p>
          <a:p>
            <a:pPr lvl="5"/>
            <a:endParaRPr lang="nl-NL" dirty="0"/>
          </a:p>
        </p:txBody>
      </p:sp>
      <p:sp>
        <p:nvSpPr>
          <p:cNvPr id="8" name="Rechthoek 7"/>
          <p:cNvSpPr/>
          <p:nvPr/>
        </p:nvSpPr>
        <p:spPr>
          <a:xfrm>
            <a:off x="4389119" y="4545874"/>
            <a:ext cx="627017" cy="470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7981404" y="4545874"/>
            <a:ext cx="627017" cy="470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6740434" y="4545874"/>
            <a:ext cx="627017" cy="470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5486400" y="4545874"/>
            <a:ext cx="627017" cy="470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p:cNvSpPr txBox="1"/>
          <p:nvPr/>
        </p:nvSpPr>
        <p:spPr>
          <a:xfrm>
            <a:off x="2063929" y="4596339"/>
            <a:ext cx="1854926" cy="369332"/>
          </a:xfrm>
          <a:prstGeom prst="rect">
            <a:avLst/>
          </a:prstGeom>
          <a:noFill/>
        </p:spPr>
        <p:txBody>
          <a:bodyPr wrap="square" rtlCol="0">
            <a:spAutoFit/>
          </a:bodyPr>
          <a:lstStyle/>
          <a:p>
            <a:r>
              <a:rPr lang="nl-NL" dirty="0" smtClean="0"/>
              <a:t>De producten</a:t>
            </a:r>
            <a:endParaRPr lang="nl-NL" dirty="0"/>
          </a:p>
        </p:txBody>
      </p:sp>
      <p:sp>
        <p:nvSpPr>
          <p:cNvPr id="13" name="Tekstvak 12"/>
          <p:cNvSpPr txBox="1"/>
          <p:nvPr/>
        </p:nvSpPr>
        <p:spPr>
          <a:xfrm>
            <a:off x="2090052" y="2413057"/>
            <a:ext cx="1854926" cy="369332"/>
          </a:xfrm>
          <a:prstGeom prst="rect">
            <a:avLst/>
          </a:prstGeom>
          <a:noFill/>
        </p:spPr>
        <p:txBody>
          <a:bodyPr wrap="square" rtlCol="0">
            <a:spAutoFit/>
          </a:bodyPr>
          <a:lstStyle/>
          <a:p>
            <a:r>
              <a:rPr lang="nl-NL" dirty="0" smtClean="0"/>
              <a:t>Het concept</a:t>
            </a:r>
            <a:endParaRPr lang="nl-NL" dirty="0"/>
          </a:p>
        </p:txBody>
      </p:sp>
    </p:spTree>
    <p:extLst>
      <p:ext uri="{BB962C8B-B14F-4D97-AF65-F5344CB8AC3E}">
        <p14:creationId xmlns:p14="http://schemas.microsoft.com/office/powerpoint/2010/main" val="1735432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Maradonnie</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5712549" y="1734095"/>
            <a:ext cx="4567919" cy="4701484"/>
          </a:xfrm>
          <a:prstGeom prst="rect">
            <a:avLst/>
          </a:prstGeom>
        </p:spPr>
      </p:pic>
      <p:sp>
        <p:nvSpPr>
          <p:cNvPr id="5" name="Tekstvak 4"/>
          <p:cNvSpPr txBox="1"/>
          <p:nvPr/>
        </p:nvSpPr>
        <p:spPr>
          <a:xfrm>
            <a:off x="5003074" y="1245870"/>
            <a:ext cx="2338251" cy="365760"/>
          </a:xfrm>
          <a:prstGeom prst="rect">
            <a:avLst/>
          </a:prstGeom>
          <a:noFill/>
        </p:spPr>
        <p:txBody>
          <a:bodyPr wrap="square" rtlCol="0">
            <a:spAutoFit/>
          </a:bodyPr>
          <a:lstStyle/>
          <a:p>
            <a:r>
              <a:rPr lang="nl-NL" dirty="0" smtClean="0"/>
              <a:t>Kennen jullie hem?     </a:t>
            </a:r>
            <a:endParaRPr lang="nl-NL" dirty="0"/>
          </a:p>
        </p:txBody>
      </p:sp>
      <p:sp>
        <p:nvSpPr>
          <p:cNvPr id="6" name="Tekstvak 5"/>
          <p:cNvSpPr txBox="1"/>
          <p:nvPr/>
        </p:nvSpPr>
        <p:spPr>
          <a:xfrm>
            <a:off x="1162594" y="2278380"/>
            <a:ext cx="10371909" cy="2031325"/>
          </a:xfrm>
          <a:prstGeom prst="rect">
            <a:avLst/>
          </a:prstGeom>
          <a:noFill/>
        </p:spPr>
        <p:txBody>
          <a:bodyPr wrap="square" rtlCol="0">
            <a:spAutoFit/>
          </a:bodyPr>
          <a:lstStyle/>
          <a:p>
            <a:r>
              <a:rPr lang="nl-NL" dirty="0" smtClean="0"/>
              <a:t>Snelle </a:t>
            </a:r>
            <a:r>
              <a:rPr lang="nl-NL" dirty="0" err="1" smtClean="0"/>
              <a:t>Planga’s</a:t>
            </a:r>
            <a:r>
              <a:rPr lang="nl-NL" dirty="0" smtClean="0"/>
              <a:t> (verkopen)</a:t>
            </a:r>
          </a:p>
          <a:p>
            <a:r>
              <a:rPr lang="nl-NL" dirty="0" smtClean="0"/>
              <a:t>Koning TOTO (sponsering)</a:t>
            </a:r>
          </a:p>
          <a:p>
            <a:r>
              <a:rPr lang="nl-NL" dirty="0" smtClean="0"/>
              <a:t>Kleding Stone Island &amp; FEBO (promoten)</a:t>
            </a:r>
          </a:p>
          <a:p>
            <a:r>
              <a:rPr lang="nl-NL" dirty="0" smtClean="0"/>
              <a:t>Vlogs – </a:t>
            </a:r>
            <a:r>
              <a:rPr lang="nl-NL" dirty="0" err="1" smtClean="0"/>
              <a:t>Instastories</a:t>
            </a:r>
            <a:r>
              <a:rPr lang="nl-NL" dirty="0" smtClean="0"/>
              <a:t> (</a:t>
            </a:r>
            <a:r>
              <a:rPr lang="nl-NL" dirty="0" err="1" smtClean="0"/>
              <a:t>Influencen</a:t>
            </a:r>
            <a:r>
              <a:rPr lang="nl-NL" dirty="0" smtClean="0"/>
              <a:t>)</a:t>
            </a:r>
          </a:p>
          <a:p>
            <a:r>
              <a:rPr lang="nl-NL" dirty="0" smtClean="0"/>
              <a:t>Concerten – (verkopen)</a:t>
            </a:r>
            <a:br>
              <a:rPr lang="nl-NL" dirty="0" smtClean="0"/>
            </a:br>
            <a:endParaRPr lang="nl-NL" dirty="0" smtClean="0"/>
          </a:p>
          <a:p>
            <a:endParaRPr lang="nl-NL" dirty="0"/>
          </a:p>
        </p:txBody>
      </p:sp>
      <p:sp>
        <p:nvSpPr>
          <p:cNvPr id="7" name="Tekstvak 6"/>
          <p:cNvSpPr txBox="1"/>
          <p:nvPr/>
        </p:nvSpPr>
        <p:spPr>
          <a:xfrm rot="20439394">
            <a:off x="1371600" y="5708469"/>
            <a:ext cx="4167051" cy="369332"/>
          </a:xfrm>
          <a:prstGeom prst="rect">
            <a:avLst/>
          </a:prstGeom>
          <a:noFill/>
        </p:spPr>
        <p:txBody>
          <a:bodyPr wrap="square" rtlCol="0">
            <a:spAutoFit/>
          </a:bodyPr>
          <a:lstStyle/>
          <a:p>
            <a:r>
              <a:rPr lang="nl-NL" b="1" dirty="0" smtClean="0">
                <a:solidFill>
                  <a:srgbClr val="FF0000"/>
                </a:solidFill>
              </a:rPr>
              <a:t>Ow ja…. Het is een rapper ;)</a:t>
            </a:r>
            <a:endParaRPr lang="nl-NL" b="1" dirty="0">
              <a:solidFill>
                <a:srgbClr val="FF0000"/>
              </a:solidFill>
            </a:endParaRPr>
          </a:p>
        </p:txBody>
      </p:sp>
    </p:spTree>
    <p:extLst>
      <p:ext uri="{BB962C8B-B14F-4D97-AF65-F5344CB8AC3E}">
        <p14:creationId xmlns:p14="http://schemas.microsoft.com/office/powerpoint/2010/main" val="3411254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Concepting</a:t>
            </a:r>
            <a:r>
              <a:rPr lang="nl-NL" dirty="0" smtClean="0"/>
              <a:t> in de vrijetijdssector</a:t>
            </a:r>
            <a:endParaRPr lang="nl-NL" dirty="0"/>
          </a:p>
        </p:txBody>
      </p:sp>
      <p:sp>
        <p:nvSpPr>
          <p:cNvPr id="3" name="Tijdelijke aanduiding voor inhoud 2"/>
          <p:cNvSpPr>
            <a:spLocks noGrp="1"/>
          </p:cNvSpPr>
          <p:nvPr>
            <p:ph idx="1"/>
          </p:nvPr>
        </p:nvSpPr>
        <p:spPr>
          <a:xfrm>
            <a:off x="1371600" y="2286000"/>
            <a:ext cx="9601200" cy="4323806"/>
          </a:xfrm>
        </p:spPr>
        <p:txBody>
          <a:bodyPr>
            <a:normAutofit fontScale="92500" lnSpcReduction="20000"/>
          </a:bodyPr>
          <a:lstStyle/>
          <a:p>
            <a:pPr marL="0" indent="0">
              <a:buNone/>
            </a:pPr>
            <a:r>
              <a:rPr lang="nl-NL" dirty="0" smtClean="0"/>
              <a:t>Stel:</a:t>
            </a:r>
          </a:p>
          <a:p>
            <a:pPr marL="0" indent="0">
              <a:buNone/>
            </a:pPr>
            <a:endParaRPr lang="nl-NL" dirty="0"/>
          </a:p>
          <a:p>
            <a:pPr marL="0" indent="0">
              <a:buNone/>
            </a:pPr>
            <a:r>
              <a:rPr lang="nl-NL" dirty="0" smtClean="0"/>
              <a:t>In de oude bioscoop op de Korenmarkt in Arnhem wordt een foodhall opgericht. De ondernemers willen gerechten en dranken verkopen waarin het thema gericht is op:</a:t>
            </a:r>
          </a:p>
          <a:p>
            <a:pPr>
              <a:buFontTx/>
              <a:buChar char="-"/>
            </a:pPr>
            <a:r>
              <a:rPr lang="nl-NL" dirty="0" smtClean="0"/>
              <a:t>Puur</a:t>
            </a:r>
          </a:p>
          <a:p>
            <a:pPr>
              <a:buFontTx/>
              <a:buChar char="-"/>
            </a:pPr>
            <a:r>
              <a:rPr lang="nl-NL" dirty="0" smtClean="0"/>
              <a:t>Lokaal </a:t>
            </a:r>
          </a:p>
          <a:p>
            <a:pPr>
              <a:buFontTx/>
              <a:buChar char="-"/>
            </a:pPr>
            <a:r>
              <a:rPr lang="nl-NL" dirty="0" smtClean="0"/>
              <a:t>Gezellig</a:t>
            </a:r>
          </a:p>
          <a:p>
            <a:pPr>
              <a:buFontTx/>
              <a:buChar char="-"/>
            </a:pPr>
            <a:endParaRPr lang="nl-NL" dirty="0"/>
          </a:p>
          <a:p>
            <a:pPr marL="0" indent="0">
              <a:buNone/>
            </a:pPr>
            <a:r>
              <a:rPr lang="nl-NL" dirty="0" smtClean="0"/>
              <a:t>Bedenk een concept voor een openingsevenement.</a:t>
            </a:r>
          </a:p>
          <a:p>
            <a:pPr marL="0" indent="0">
              <a:buNone/>
            </a:pPr>
            <a:r>
              <a:rPr lang="nl-NL" dirty="0" smtClean="0"/>
              <a:t>Omschrijf het concept</a:t>
            </a:r>
          </a:p>
          <a:p>
            <a:pPr marL="0" indent="0">
              <a:buNone/>
            </a:pPr>
            <a:r>
              <a:rPr lang="nl-NL" dirty="0" smtClean="0"/>
              <a:t>Verzin een </a:t>
            </a:r>
            <a:r>
              <a:rPr lang="nl-NL" dirty="0" err="1" smtClean="0"/>
              <a:t>one</a:t>
            </a:r>
            <a:r>
              <a:rPr lang="nl-NL" dirty="0" smtClean="0"/>
              <a:t> </a:t>
            </a:r>
            <a:r>
              <a:rPr lang="nl-NL" dirty="0" err="1" smtClean="0"/>
              <a:t>liner</a:t>
            </a:r>
            <a:endParaRPr lang="nl-NL" dirty="0" smtClean="0"/>
          </a:p>
          <a:p>
            <a:pPr marL="0" indent="0">
              <a:buNone/>
            </a:pPr>
            <a:r>
              <a:rPr lang="nl-NL" dirty="0" smtClean="0"/>
              <a:t>En omschrijf stap voor stap wat </a:t>
            </a:r>
            <a:r>
              <a:rPr lang="nl-NL" smtClean="0"/>
              <a:t>de bezoeker </a:t>
            </a:r>
            <a:r>
              <a:rPr lang="nl-NL" dirty="0" smtClean="0"/>
              <a:t>meemaakt.</a:t>
            </a:r>
            <a:endParaRPr lang="nl-NL" dirty="0"/>
          </a:p>
        </p:txBody>
      </p:sp>
    </p:spTree>
    <p:extLst>
      <p:ext uri="{BB962C8B-B14F-4D97-AF65-F5344CB8AC3E}">
        <p14:creationId xmlns:p14="http://schemas.microsoft.com/office/powerpoint/2010/main" val="1389195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gaan we vandaag behandelen?</a:t>
            </a:r>
            <a:endParaRPr lang="nl-NL" dirty="0"/>
          </a:p>
        </p:txBody>
      </p:sp>
      <p:sp>
        <p:nvSpPr>
          <p:cNvPr id="3" name="Tijdelijke aanduiding voor inhoud 2"/>
          <p:cNvSpPr>
            <a:spLocks noGrp="1"/>
          </p:cNvSpPr>
          <p:nvPr>
            <p:ph idx="1"/>
          </p:nvPr>
        </p:nvSpPr>
        <p:spPr/>
        <p:txBody>
          <a:bodyPr/>
          <a:lstStyle/>
          <a:p>
            <a:r>
              <a:rPr lang="nl-NL" dirty="0" smtClean="0"/>
              <a:t>Wat is </a:t>
            </a:r>
            <a:r>
              <a:rPr lang="nl-NL" b="1" dirty="0" err="1" smtClean="0"/>
              <a:t>concepting</a:t>
            </a:r>
            <a:r>
              <a:rPr lang="nl-NL" b="1" dirty="0" smtClean="0"/>
              <a:t>?</a:t>
            </a:r>
          </a:p>
          <a:p>
            <a:r>
              <a:rPr lang="nl-NL" dirty="0" smtClean="0"/>
              <a:t>Voorbeelden van een </a:t>
            </a:r>
            <a:r>
              <a:rPr lang="nl-NL" b="1" dirty="0" smtClean="0"/>
              <a:t>goed concept </a:t>
            </a:r>
            <a:r>
              <a:rPr lang="nl-NL" dirty="0" smtClean="0"/>
              <a:t>zoeken</a:t>
            </a:r>
          </a:p>
          <a:p>
            <a:r>
              <a:rPr lang="nl-NL" b="1" dirty="0" smtClean="0"/>
              <a:t>Hoe</a:t>
            </a:r>
            <a:r>
              <a:rPr lang="nl-NL" dirty="0" smtClean="0"/>
              <a:t> kan ik een goed concept maken?</a:t>
            </a:r>
          </a:p>
        </p:txBody>
      </p:sp>
    </p:spTree>
    <p:extLst>
      <p:ext uri="{BB962C8B-B14F-4D97-AF65-F5344CB8AC3E}">
        <p14:creationId xmlns:p14="http://schemas.microsoft.com/office/powerpoint/2010/main" val="128015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IJsvlakte</a:t>
            </a:r>
            <a:endParaRPr lang="nl-NL" dirty="0"/>
          </a:p>
        </p:txBody>
      </p:sp>
      <p:sp>
        <p:nvSpPr>
          <p:cNvPr id="3" name="Tijdelijke aanduiding voor inhoud 2"/>
          <p:cNvSpPr>
            <a:spLocks noGrp="1"/>
          </p:cNvSpPr>
          <p:nvPr>
            <p:ph idx="1"/>
          </p:nvPr>
        </p:nvSpPr>
        <p:spPr/>
        <p:txBody>
          <a:bodyPr/>
          <a:lstStyle/>
          <a:p>
            <a:pPr marL="0" indent="0">
              <a:buNone/>
            </a:pPr>
            <a:r>
              <a:rPr lang="nl-NL" dirty="0" smtClean="0"/>
              <a:t>Stel je eens voor: …….</a:t>
            </a:r>
          </a:p>
          <a:p>
            <a:pPr marL="0" indent="0">
              <a:buNone/>
            </a:pPr>
            <a:endParaRPr lang="nl-NL" dirty="0"/>
          </a:p>
          <a:p>
            <a:pPr marL="0" indent="0">
              <a:buNone/>
            </a:pPr>
            <a:endParaRPr lang="nl-NL" dirty="0" smtClean="0"/>
          </a:p>
          <a:p>
            <a:pPr marL="0" indent="0">
              <a:buNone/>
            </a:pPr>
            <a:r>
              <a:rPr lang="nl-NL" dirty="0" smtClean="0"/>
              <a:t>Het  (bier)merk heeft het voor elkaar gekregen dat alleen al deze omschrijving van mij er voor zorgt dat wij linkjes leggen in ons hoofd die de kans groot maken dat wij het kunnen raden. Het merk is zó sterk gepositioneerd dat het een unieke plek in, in jouw hoofd (en hart) heeft. Dit heet </a:t>
            </a:r>
            <a:r>
              <a:rPr lang="nl-NL" b="1" dirty="0" smtClean="0">
                <a:solidFill>
                  <a:srgbClr val="FF0000"/>
                </a:solidFill>
              </a:rPr>
              <a:t>Merkpositionering</a:t>
            </a:r>
            <a:r>
              <a:rPr lang="nl-NL" b="1" dirty="0" smtClean="0"/>
              <a:t>.</a:t>
            </a:r>
            <a:endParaRPr lang="nl-NL" dirty="0"/>
          </a:p>
        </p:txBody>
      </p:sp>
    </p:spTree>
    <p:extLst>
      <p:ext uri="{BB962C8B-B14F-4D97-AF65-F5344CB8AC3E}">
        <p14:creationId xmlns:p14="http://schemas.microsoft.com/office/powerpoint/2010/main" val="26059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Voorbeelden van </a:t>
            </a:r>
            <a:r>
              <a:rPr lang="nl-NL" b="1" dirty="0" smtClean="0"/>
              <a:t>goede concepten</a:t>
            </a:r>
            <a:endParaRPr lang="nl-NL" dirty="0"/>
          </a:p>
        </p:txBody>
      </p:sp>
      <p:sp>
        <p:nvSpPr>
          <p:cNvPr id="3" name="Tijdelijke aanduiding voor inhoud 2"/>
          <p:cNvSpPr>
            <a:spLocks noGrp="1"/>
          </p:cNvSpPr>
          <p:nvPr>
            <p:ph idx="1"/>
          </p:nvPr>
        </p:nvSpPr>
        <p:spPr/>
        <p:txBody>
          <a:bodyPr/>
          <a:lstStyle/>
          <a:p>
            <a:pPr marL="0" indent="0">
              <a:buNone/>
            </a:pPr>
            <a:r>
              <a:rPr lang="nl-NL" dirty="0" err="1" smtClean="0"/>
              <a:t>Walking</a:t>
            </a:r>
            <a:r>
              <a:rPr lang="nl-NL" dirty="0" smtClean="0"/>
              <a:t> Fridge, deel 1					</a:t>
            </a:r>
            <a:r>
              <a:rPr lang="nl-NL" dirty="0" err="1" smtClean="0"/>
              <a:t>Walking</a:t>
            </a:r>
            <a:r>
              <a:rPr lang="nl-NL" dirty="0" smtClean="0"/>
              <a:t> Fridge, deel 2</a:t>
            </a:r>
            <a:endParaRPr lang="nl-NL" dirty="0"/>
          </a:p>
        </p:txBody>
      </p:sp>
      <p:pic>
        <p:nvPicPr>
          <p:cNvPr id="4" name="Heineken - Walk in Frid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8509" y="2704554"/>
            <a:ext cx="5514884" cy="3056165"/>
          </a:xfrm>
          <a:prstGeom prst="rect">
            <a:avLst/>
          </a:prstGeom>
        </p:spPr>
      </p:pic>
      <p:pic>
        <p:nvPicPr>
          <p:cNvPr id="5" name="NEW HEINEKEN WALKING FRIDGE COMMERCI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67202" y="2704553"/>
            <a:ext cx="5399225" cy="3056165"/>
          </a:xfrm>
          <a:prstGeom prst="rect">
            <a:avLst/>
          </a:prstGeom>
        </p:spPr>
      </p:pic>
    </p:spTree>
    <p:extLst>
      <p:ext uri="{BB962C8B-B14F-4D97-AF65-F5344CB8AC3E}">
        <p14:creationId xmlns:p14="http://schemas.microsoft.com/office/powerpoint/2010/main" val="31325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		</a:t>
            </a:r>
            <a:r>
              <a:rPr lang="nl-NL" b="1" dirty="0" smtClean="0">
                <a:solidFill>
                  <a:srgbClr val="FF0000"/>
                </a:solidFill>
              </a:rPr>
              <a:t>MERKRELEVANTIE!!!!</a:t>
            </a:r>
            <a:endParaRPr lang="nl-NL" dirty="0">
              <a:solidFill>
                <a:srgbClr val="FF0000"/>
              </a:solidFill>
            </a:endParaRPr>
          </a:p>
        </p:txBody>
      </p:sp>
      <p:sp>
        <p:nvSpPr>
          <p:cNvPr id="3" name="Tijdelijke aanduiding voor inhoud 2"/>
          <p:cNvSpPr>
            <a:spLocks noGrp="1"/>
          </p:cNvSpPr>
          <p:nvPr>
            <p:ph idx="1"/>
          </p:nvPr>
        </p:nvSpPr>
        <p:spPr>
          <a:xfrm>
            <a:off x="1293223" y="2272938"/>
            <a:ext cx="9601200" cy="3581400"/>
          </a:xfrm>
        </p:spPr>
        <p:txBody>
          <a:bodyPr/>
          <a:lstStyle/>
          <a:p>
            <a:pPr marL="0" indent="0">
              <a:buNone/>
            </a:pPr>
            <a:r>
              <a:rPr lang="nl-NL" dirty="0" err="1" smtClean="0"/>
              <a:t>Maybeline</a:t>
            </a:r>
            <a:r>
              <a:rPr lang="nl-NL" dirty="0" smtClean="0"/>
              <a:t> 1991					</a:t>
            </a:r>
            <a:r>
              <a:rPr lang="nl-NL" dirty="0" err="1" smtClean="0"/>
              <a:t>Maybeline</a:t>
            </a:r>
            <a:r>
              <a:rPr lang="nl-NL" dirty="0" smtClean="0"/>
              <a:t> 20 jaar later</a:t>
            </a:r>
          </a:p>
          <a:p>
            <a:pPr marL="0" indent="0">
              <a:buNone/>
            </a:pPr>
            <a:endParaRPr lang="nl-NL" dirty="0"/>
          </a:p>
          <a:p>
            <a:pPr marL="0" indent="0">
              <a:buNone/>
            </a:pPr>
            <a:endParaRPr lang="nl-NL" dirty="0" smtClean="0">
              <a:solidFill>
                <a:srgbClr val="FF0000"/>
              </a:solidFill>
            </a:endParaRPr>
          </a:p>
          <a:p>
            <a:pPr marL="0" indent="0">
              <a:buNone/>
            </a:pPr>
            <a:endParaRPr lang="nl-NL" dirty="0"/>
          </a:p>
        </p:txBody>
      </p:sp>
      <p:pic>
        <p:nvPicPr>
          <p:cNvPr id="6" name="Maybe Its Maybelline 19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548" y="2766075"/>
            <a:ext cx="4988605" cy="3741454"/>
          </a:xfrm>
          <a:prstGeom prst="rect">
            <a:avLst/>
          </a:prstGeom>
        </p:spPr>
      </p:pic>
      <p:pic>
        <p:nvPicPr>
          <p:cNvPr id="7" name="NEW Dream Liquid Mousse - Maybelline Commercial - Adriana Lima [H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89295" y="2848565"/>
            <a:ext cx="5802705" cy="3264021"/>
          </a:xfrm>
          <a:prstGeom prst="rect">
            <a:avLst/>
          </a:prstGeom>
        </p:spPr>
      </p:pic>
    </p:spTree>
    <p:extLst>
      <p:ext uri="{BB962C8B-B14F-4D97-AF65-F5344CB8AC3E}">
        <p14:creationId xmlns:p14="http://schemas.microsoft.com/office/powerpoint/2010/main" val="2718663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Ja leuk al die filmpjes, maar wat heeft het met concepten te maken?</a:t>
            </a:r>
            <a:endParaRPr lang="nl-NL" dirty="0"/>
          </a:p>
        </p:txBody>
      </p:sp>
      <p:sp>
        <p:nvSpPr>
          <p:cNvPr id="3" name="Tijdelijke aanduiding voor inhoud 2"/>
          <p:cNvSpPr>
            <a:spLocks noGrp="1"/>
          </p:cNvSpPr>
          <p:nvPr>
            <p:ph idx="1"/>
          </p:nvPr>
        </p:nvSpPr>
        <p:spPr/>
        <p:txBody>
          <a:bodyPr/>
          <a:lstStyle/>
          <a:p>
            <a:pPr marL="0" indent="0">
              <a:buNone/>
            </a:pPr>
            <a:r>
              <a:rPr lang="nl-NL" dirty="0" smtClean="0"/>
              <a:t>In de vorige voorbeelden zag en hoorde je verschillende merken, met hun concepten:</a:t>
            </a:r>
          </a:p>
          <a:p>
            <a:pPr marL="0" indent="0">
              <a:buNone/>
            </a:pPr>
            <a:endParaRPr lang="nl-NL" dirty="0"/>
          </a:p>
          <a:p>
            <a:pPr marL="0" indent="0">
              <a:buNone/>
            </a:pPr>
            <a:r>
              <a:rPr lang="nl-NL" b="1" dirty="0" smtClean="0"/>
              <a:t>Merk:				Concept:</a:t>
            </a:r>
          </a:p>
          <a:p>
            <a:pPr marL="0" indent="0">
              <a:buNone/>
            </a:pPr>
            <a:r>
              <a:rPr lang="nl-NL" dirty="0" smtClean="0"/>
              <a:t>Bavaria				ZO! Nu eerst een Bavaria</a:t>
            </a:r>
          </a:p>
          <a:p>
            <a:pPr marL="0" indent="0">
              <a:buNone/>
            </a:pPr>
            <a:r>
              <a:rPr lang="nl-NL" dirty="0" smtClean="0"/>
              <a:t>Heineken			</a:t>
            </a:r>
            <a:r>
              <a:rPr lang="nl-NL" dirty="0" err="1" smtClean="0"/>
              <a:t>Walking</a:t>
            </a:r>
            <a:r>
              <a:rPr lang="nl-NL" dirty="0" smtClean="0"/>
              <a:t> closet/fridge</a:t>
            </a:r>
          </a:p>
          <a:p>
            <a:pPr marL="0" indent="0">
              <a:buNone/>
            </a:pPr>
            <a:r>
              <a:rPr lang="nl-NL" dirty="0" err="1" smtClean="0"/>
              <a:t>Maybeline</a:t>
            </a:r>
            <a:r>
              <a:rPr lang="nl-NL" dirty="0" smtClean="0"/>
              <a:t>			</a:t>
            </a:r>
            <a:r>
              <a:rPr lang="nl-NL" dirty="0" err="1" smtClean="0"/>
              <a:t>Maybe</a:t>
            </a:r>
            <a:r>
              <a:rPr lang="nl-NL" dirty="0" smtClean="0"/>
              <a:t> </a:t>
            </a:r>
            <a:r>
              <a:rPr lang="nl-NL" dirty="0" err="1" smtClean="0"/>
              <a:t>it’s</a:t>
            </a:r>
            <a:r>
              <a:rPr lang="nl-NL" dirty="0" smtClean="0"/>
              <a:t> </a:t>
            </a:r>
            <a:r>
              <a:rPr lang="nl-NL" dirty="0" err="1" smtClean="0"/>
              <a:t>Maybeline</a:t>
            </a:r>
            <a:endParaRPr lang="nl-NL" dirty="0"/>
          </a:p>
        </p:txBody>
      </p:sp>
    </p:spTree>
    <p:extLst>
      <p:ext uri="{BB962C8B-B14F-4D97-AF65-F5344CB8AC3E}">
        <p14:creationId xmlns:p14="http://schemas.microsoft.com/office/powerpoint/2010/main" val="3777077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a:t>
            </a:r>
            <a:r>
              <a:rPr lang="nl-NL" dirty="0" err="1" smtClean="0"/>
              <a:t>concepting</a:t>
            </a:r>
            <a:r>
              <a:rPr lang="nl-NL" dirty="0" smtClean="0"/>
              <a:t>?</a:t>
            </a:r>
            <a:endParaRPr lang="nl-NL" dirty="0"/>
          </a:p>
        </p:txBody>
      </p:sp>
      <p:sp>
        <p:nvSpPr>
          <p:cNvPr id="3" name="Tijdelijke aanduiding voor inhoud 2"/>
          <p:cNvSpPr>
            <a:spLocks noGrp="1"/>
          </p:cNvSpPr>
          <p:nvPr>
            <p:ph idx="1"/>
          </p:nvPr>
        </p:nvSpPr>
        <p:spPr/>
        <p:txBody>
          <a:bodyPr/>
          <a:lstStyle/>
          <a:p>
            <a:pPr marL="0" indent="0">
              <a:buNone/>
            </a:pPr>
            <a:r>
              <a:rPr lang="nl-NL" dirty="0" smtClean="0"/>
              <a:t>Het in woord en beeld vertalen van een merk of een boodschap. Deze is tot dan toe gebaseerd op een gedachte strategie of overtuiging.</a:t>
            </a:r>
          </a:p>
          <a:p>
            <a:pPr marL="0" indent="0">
              <a:buNone/>
            </a:pPr>
            <a:endParaRPr lang="nl-NL" dirty="0" smtClean="0"/>
          </a:p>
          <a:p>
            <a:pPr marL="0" indent="0">
              <a:buNone/>
            </a:pPr>
            <a:r>
              <a:rPr lang="nl-NL" dirty="0" err="1" smtClean="0"/>
              <a:t>Concepting</a:t>
            </a:r>
            <a:r>
              <a:rPr lang="nl-NL" dirty="0" smtClean="0"/>
              <a:t> is een ‘betekenisvollere’ manier van marketing.</a:t>
            </a:r>
          </a:p>
          <a:p>
            <a:pPr marL="0" indent="0">
              <a:buNone/>
            </a:pPr>
            <a:endParaRPr lang="nl-NL" dirty="0"/>
          </a:p>
          <a:p>
            <a:pPr marL="0" indent="0">
              <a:buNone/>
            </a:pPr>
            <a:r>
              <a:rPr lang="nl-NL" dirty="0" smtClean="0"/>
              <a:t>“Ik volg geen groep, maar een groep volgt mij”</a:t>
            </a:r>
            <a:endParaRPr lang="nl-NL" dirty="0"/>
          </a:p>
        </p:txBody>
      </p:sp>
    </p:spTree>
    <p:extLst>
      <p:ext uri="{BB962C8B-B14F-4D97-AF65-F5344CB8AC3E}">
        <p14:creationId xmlns:p14="http://schemas.microsoft.com/office/powerpoint/2010/main" val="74479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maakt concepten </a:t>
            </a:r>
            <a:r>
              <a:rPr lang="nl-NL" b="1" dirty="0" smtClean="0"/>
              <a:t>goed?</a:t>
            </a:r>
            <a:endParaRPr lang="nl-NL" dirty="0"/>
          </a:p>
        </p:txBody>
      </p:sp>
      <p:sp>
        <p:nvSpPr>
          <p:cNvPr id="3" name="Tijdelijke aanduiding voor inhoud 2"/>
          <p:cNvSpPr>
            <a:spLocks noGrp="1"/>
          </p:cNvSpPr>
          <p:nvPr>
            <p:ph idx="1"/>
          </p:nvPr>
        </p:nvSpPr>
        <p:spPr/>
        <p:txBody>
          <a:bodyPr/>
          <a:lstStyle/>
          <a:p>
            <a:pPr marL="0" indent="0">
              <a:buNone/>
            </a:pPr>
            <a:r>
              <a:rPr lang="nl-NL" dirty="0" smtClean="0"/>
              <a:t>Een goed concept is:</a:t>
            </a:r>
          </a:p>
          <a:p>
            <a:r>
              <a:rPr lang="nl-NL" dirty="0" smtClean="0"/>
              <a:t>Betekenisvol</a:t>
            </a:r>
          </a:p>
          <a:p>
            <a:r>
              <a:rPr lang="nl-NL" dirty="0" smtClean="0"/>
              <a:t>Heeft uithoudingsvermogen</a:t>
            </a:r>
          </a:p>
          <a:p>
            <a:r>
              <a:rPr lang="nl-NL" dirty="0" smtClean="0"/>
              <a:t>Op meerdere niveaus te interpreteren</a:t>
            </a:r>
          </a:p>
          <a:p>
            <a:r>
              <a:rPr lang="nl-NL" dirty="0" smtClean="0"/>
              <a:t>Begrijpelijk voor de bedoelde doelgroep</a:t>
            </a:r>
            <a:endParaRPr lang="nl-NL" dirty="0"/>
          </a:p>
        </p:txBody>
      </p:sp>
    </p:spTree>
    <p:extLst>
      <p:ext uri="{BB962C8B-B14F-4D97-AF65-F5344CB8AC3E}">
        <p14:creationId xmlns:p14="http://schemas.microsoft.com/office/powerpoint/2010/main" val="4210418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Voorbeelden zoeken van een goed concept</a:t>
            </a:r>
            <a:endParaRPr lang="nl-NL" dirty="0"/>
          </a:p>
        </p:txBody>
      </p:sp>
      <p:sp>
        <p:nvSpPr>
          <p:cNvPr id="3" name="Tijdelijke aanduiding voor inhoud 2"/>
          <p:cNvSpPr>
            <a:spLocks noGrp="1"/>
          </p:cNvSpPr>
          <p:nvPr>
            <p:ph idx="1"/>
          </p:nvPr>
        </p:nvSpPr>
        <p:spPr/>
        <p:txBody>
          <a:bodyPr/>
          <a:lstStyle/>
          <a:p>
            <a:r>
              <a:rPr lang="nl-NL" dirty="0" smtClean="0"/>
              <a:t>Zoek een bedrijf/product/merk met een voor jou sterk concept.</a:t>
            </a:r>
          </a:p>
          <a:p>
            <a:pPr marL="0" indent="0">
              <a:buNone/>
            </a:pPr>
            <a:r>
              <a:rPr lang="nl-NL" dirty="0" smtClean="0"/>
              <a:t>	(tip: denk eens aan reclameslogans of deuntjes die in je hoofd zitten)</a:t>
            </a:r>
          </a:p>
          <a:p>
            <a:r>
              <a:rPr lang="nl-NL" dirty="0" smtClean="0"/>
              <a:t>Onderbouw waarom je het een sterk concept vindt</a:t>
            </a:r>
          </a:p>
          <a:p>
            <a:r>
              <a:rPr lang="nl-NL" dirty="0" smtClean="0"/>
              <a:t>Waarom spreekt jou dit aan?</a:t>
            </a:r>
          </a:p>
          <a:p>
            <a:r>
              <a:rPr lang="nl-NL" dirty="0" smtClean="0"/>
              <a:t>Graag een filmpje + PPT met je onderbouwing</a:t>
            </a:r>
          </a:p>
          <a:p>
            <a:endParaRPr lang="nl-NL" dirty="0"/>
          </a:p>
        </p:txBody>
      </p:sp>
    </p:spTree>
    <p:extLst>
      <p:ext uri="{BB962C8B-B14F-4D97-AF65-F5344CB8AC3E}">
        <p14:creationId xmlns:p14="http://schemas.microsoft.com/office/powerpoint/2010/main" val="2522982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7" ma:contentTypeDescription="Een nieuw document maken." ma:contentTypeScope="" ma:versionID="dc0382093e4731084f9132cd2c0202c1">
  <xsd:schema xmlns:xsd="http://www.w3.org/2001/XMLSchema" xmlns:xs="http://www.w3.org/2001/XMLSchema" xmlns:p="http://schemas.microsoft.com/office/2006/metadata/properties" xmlns:ns2="34354c1b-6b8c-435b-ad50-990538c19557" targetNamespace="http://schemas.microsoft.com/office/2006/metadata/properties" ma:root="true" ma:fieldsID="9c0ce9d74be8d2c58fba1757fc7b9c60" ns2:_="">
    <xsd:import namespace="34354c1b-6b8c-435b-ad50-990538c195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5D1C3A-929D-4216-8EF9-72A9ABF58837}"/>
</file>

<file path=customXml/itemProps2.xml><?xml version="1.0" encoding="utf-8"?>
<ds:datastoreItem xmlns:ds="http://schemas.openxmlformats.org/officeDocument/2006/customXml" ds:itemID="{C705F513-FCC5-430E-AC2B-EF159EE270E4}"/>
</file>

<file path=customXml/itemProps3.xml><?xml version="1.0" encoding="utf-8"?>
<ds:datastoreItem xmlns:ds="http://schemas.openxmlformats.org/officeDocument/2006/customXml" ds:itemID="{41BFE209-7B2E-405E-B6B6-5EC2930092CE}"/>
</file>

<file path=docProps/app.xml><?xml version="1.0" encoding="utf-8"?>
<Properties xmlns="http://schemas.openxmlformats.org/officeDocument/2006/extended-properties" xmlns:vt="http://schemas.openxmlformats.org/officeDocument/2006/docPropsVTypes">
  <Template>TM10001105[[fn=Bijsnijden]]</Template>
  <TotalTime>168</TotalTime>
  <Words>350</Words>
  <Application>Microsoft Office PowerPoint</Application>
  <PresentationFormat>Breedbeeld</PresentationFormat>
  <Paragraphs>69</Paragraphs>
  <Slides>12</Slides>
  <Notes>0</Notes>
  <HiddenSlides>0</HiddenSlides>
  <MMClips>4</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12</vt:i4>
      </vt:variant>
    </vt:vector>
  </HeadingPairs>
  <TitlesOfParts>
    <vt:vector size="15" baseType="lpstr">
      <vt:lpstr>Arial</vt:lpstr>
      <vt:lpstr>Franklin Gothic Book</vt:lpstr>
      <vt:lpstr>Crop</vt:lpstr>
      <vt:lpstr>Concepting &amp; Branding</vt:lpstr>
      <vt:lpstr>Wat gaan we vandaag behandelen?</vt:lpstr>
      <vt:lpstr>IJsvlakte</vt:lpstr>
      <vt:lpstr>Voorbeelden van goede concepten</vt:lpstr>
      <vt:lpstr>  MERKRELEVANTIE!!!!</vt:lpstr>
      <vt:lpstr>Ja leuk al die filmpjes, maar wat heeft het met concepten te maken?</vt:lpstr>
      <vt:lpstr>Wat is concepting?</vt:lpstr>
      <vt:lpstr>Wat maakt concepten goed?</vt:lpstr>
      <vt:lpstr>Voorbeelden zoeken van een goed concept</vt:lpstr>
      <vt:lpstr>Het concept:</vt:lpstr>
      <vt:lpstr>Maradonnie</vt:lpstr>
      <vt:lpstr>Concepting in de vrijetijdssector</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Concepting &amp; Branding</dc:title>
  <dc:creator>Machiel Huizer</dc:creator>
  <cp:lastModifiedBy>Machiel Huizer</cp:lastModifiedBy>
  <cp:revision>16</cp:revision>
  <dcterms:created xsi:type="dcterms:W3CDTF">2018-12-12T09:45:55Z</dcterms:created>
  <dcterms:modified xsi:type="dcterms:W3CDTF">2018-12-17T08:16:01Z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